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6" r:id="rId3"/>
    <p:sldId id="307" r:id="rId4"/>
    <p:sldId id="287" r:id="rId5"/>
    <p:sldId id="288" r:id="rId6"/>
    <p:sldId id="274" r:id="rId7"/>
    <p:sldId id="308" r:id="rId8"/>
    <p:sldId id="309" r:id="rId9"/>
    <p:sldId id="310" r:id="rId10"/>
    <p:sldId id="311" r:id="rId11"/>
    <p:sldId id="312" r:id="rId12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3300"/>
    <a:srgbClr val="FF9900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29" d="100"/>
          <a:sy n="29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yev\AppData\Local\Microsoft\Windows\Temporary%20Internet%20Files\Content.IE5\LUAIYVPB\&#1052;&#1055;%20&#1087;&#1083;&#1102;&#1089;%20&#1084;&#1080;&#1082;&#1088;&#1086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yev\AppData\Local\Microsoft\Windows\Temporary%20Internet%20Files\Content.IE5\LUAIYVPB\&#1052;&#1055;%20&#1087;&#1083;&#1102;&#1089;%20&#1084;&#1080;&#1082;&#1088;&#1086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yev\AppData\Local\Microsoft\Windows\Temporary%20Internet%20Files\Content.IE5\LUAIYVPB\&#1052;&#1055;%20&#1087;&#1083;&#1102;&#1089;%20&#1084;&#1080;&#1082;&#1088;&#1086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yev\AppData\Local\Microsoft\Windows\Temporary%20Internet%20Files\Content.IE5\LUAIYVPB\&#1052;&#1055;%20&#1087;&#1083;&#1102;&#1089;%20&#1084;&#1080;&#1082;&#1088;&#1086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yev\AppData\Local\Microsoft\Windows\Temporary%20Internet%20Files\Content.IE5\LUAIYVPB\&#1052;&#1055;%20&#1087;&#1083;&#1102;&#1089;%20&#1084;&#1080;&#1082;&#1088;&#1086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Количество МП, тыс. единиц</a:t>
            </a:r>
          </a:p>
        </c:rich>
      </c:tx>
      <c:layout>
        <c:manualLayout>
          <c:xMode val="edge"/>
          <c:yMode val="edge"/>
          <c:x val="0.29403477690288726"/>
          <c:y val="0"/>
        </c:manualLayout>
      </c:layout>
      <c:overlay val="1"/>
    </c:title>
    <c:plotArea>
      <c:layout>
        <c:manualLayout>
          <c:layoutTarget val="inner"/>
          <c:xMode val="edge"/>
          <c:yMode val="edge"/>
          <c:x val="0.12116885389326336"/>
          <c:y val="0.13341458333333356"/>
          <c:w val="0.85908245844269471"/>
          <c:h val="0.65801319444444462"/>
        </c:manualLayout>
      </c:layout>
      <c:barChart>
        <c:barDir val="col"/>
        <c:grouping val="clustered"/>
        <c:ser>
          <c:idx val="0"/>
          <c:order val="0"/>
          <c:tx>
            <c:strRef>
              <c:f>'Вариант 1'!$B$3</c:f>
              <c:strCache>
                <c:ptCount val="1"/>
                <c:pt idx="0">
                  <c:v>2008</c:v>
                </c:pt>
              </c:strCache>
            </c:strRef>
          </c:tx>
          <c:cat>
            <c:strRef>
              <c:f>'Вариант 1'!$C$2:$E$2</c:f>
              <c:strCache>
                <c:ptCount val="3"/>
                <c:pt idx="0">
                  <c:v>МП (без микро)</c:v>
                </c:pt>
                <c:pt idx="1">
                  <c:v>Микро</c:v>
                </c:pt>
                <c:pt idx="2">
                  <c:v>Всего</c:v>
                </c:pt>
              </c:strCache>
            </c:strRef>
          </c:cat>
          <c:val>
            <c:numRef>
              <c:f>'Вариант 1'!$C$3:$E$3</c:f>
              <c:numCache>
                <c:formatCode>0.0</c:formatCode>
                <c:ptCount val="3"/>
                <c:pt idx="0">
                  <c:v>282.65100000000001</c:v>
                </c:pt>
                <c:pt idx="1">
                  <c:v>1052.319</c:v>
                </c:pt>
                <c:pt idx="2">
                  <c:v>1334.97</c:v>
                </c:pt>
              </c:numCache>
            </c:numRef>
          </c:val>
        </c:ser>
        <c:ser>
          <c:idx val="1"/>
          <c:order val="1"/>
          <c:tx>
            <c:strRef>
              <c:f>'Вариант 1'!$B$4</c:f>
              <c:strCache>
                <c:ptCount val="1"/>
                <c:pt idx="0">
                  <c:v>2009</c:v>
                </c:pt>
              </c:strCache>
            </c:strRef>
          </c:tx>
          <c:cat>
            <c:strRef>
              <c:f>'Вариант 1'!$C$2:$E$2</c:f>
              <c:strCache>
                <c:ptCount val="3"/>
                <c:pt idx="0">
                  <c:v>МП (без микро)</c:v>
                </c:pt>
                <c:pt idx="1">
                  <c:v>Микро</c:v>
                </c:pt>
                <c:pt idx="2">
                  <c:v>Всего</c:v>
                </c:pt>
              </c:strCache>
            </c:strRef>
          </c:cat>
          <c:val>
            <c:numRef>
              <c:f>'Вариант 1'!$C$4:$E$4</c:f>
              <c:numCache>
                <c:formatCode>0.0</c:formatCode>
                <c:ptCount val="3"/>
                <c:pt idx="0">
                  <c:v>227.8</c:v>
                </c:pt>
                <c:pt idx="1">
                  <c:v>1374.6399999999999</c:v>
                </c:pt>
                <c:pt idx="2">
                  <c:v>1602.44</c:v>
                </c:pt>
              </c:numCache>
            </c:numRef>
          </c:val>
        </c:ser>
        <c:ser>
          <c:idx val="2"/>
          <c:order val="2"/>
          <c:tx>
            <c:strRef>
              <c:f>'Вариант 1'!$B$5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'Вариант 1'!$C$2:$E$2</c:f>
              <c:strCache>
                <c:ptCount val="3"/>
                <c:pt idx="0">
                  <c:v>МП (без микро)</c:v>
                </c:pt>
                <c:pt idx="1">
                  <c:v>Микро</c:v>
                </c:pt>
                <c:pt idx="2">
                  <c:v>Всего</c:v>
                </c:pt>
              </c:strCache>
            </c:strRef>
          </c:cat>
          <c:val>
            <c:numRef>
              <c:f>'Вариант 1'!$C$5:$E$5</c:f>
              <c:numCache>
                <c:formatCode>0.0</c:formatCode>
                <c:ptCount val="3"/>
                <c:pt idx="0">
                  <c:v>219.68800000000002</c:v>
                </c:pt>
                <c:pt idx="1">
                  <c:v>1013.4549999999999</c:v>
                </c:pt>
                <c:pt idx="2">
                  <c:v>1240.52</c:v>
                </c:pt>
              </c:numCache>
            </c:numRef>
          </c:val>
        </c:ser>
        <c:ser>
          <c:idx val="3"/>
          <c:order val="3"/>
          <c:tx>
            <c:strRef>
              <c:f>'Вариант 1'!$B$6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'Вариант 1'!$C$2:$E$2</c:f>
              <c:strCache>
                <c:ptCount val="3"/>
                <c:pt idx="0">
                  <c:v>МП (без микро)</c:v>
                </c:pt>
                <c:pt idx="1">
                  <c:v>Микро</c:v>
                </c:pt>
                <c:pt idx="2">
                  <c:v>Всего</c:v>
                </c:pt>
              </c:strCache>
            </c:strRef>
          </c:cat>
          <c:val>
            <c:numRef>
              <c:f>'Вариант 1'!$C$6:$E$6</c:f>
              <c:numCache>
                <c:formatCode>0.0</c:formatCode>
                <c:ptCount val="3"/>
                <c:pt idx="0">
                  <c:v>231.56200000000001</c:v>
                </c:pt>
                <c:pt idx="1">
                  <c:v>1593.7650000000001</c:v>
                </c:pt>
                <c:pt idx="2">
                  <c:v>1825.3270000000002</c:v>
                </c:pt>
              </c:numCache>
            </c:numRef>
          </c:val>
        </c:ser>
        <c:axId val="56784384"/>
        <c:axId val="56785920"/>
      </c:barChart>
      <c:catAx>
        <c:axId val="56784384"/>
        <c:scaling>
          <c:orientation val="minMax"/>
        </c:scaling>
        <c:axPos val="b"/>
        <c:numFmt formatCode="General" sourceLinked="1"/>
        <c:tickLblPos val="nextTo"/>
        <c:crossAx val="56785920"/>
        <c:crosses val="autoZero"/>
        <c:auto val="1"/>
        <c:lblAlgn val="ctr"/>
        <c:lblOffset val="100"/>
      </c:catAx>
      <c:valAx>
        <c:axId val="56785920"/>
        <c:scaling>
          <c:orientation val="minMax"/>
        </c:scaling>
        <c:axPos val="l"/>
        <c:majorGridlines/>
        <c:numFmt formatCode="0.0" sourceLinked="1"/>
        <c:tickLblPos val="nextTo"/>
        <c:crossAx val="56784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8302909011373591"/>
          <c:y val="0.88831284722222159"/>
          <c:w val="0.68246653543307101"/>
          <c:h val="0.11168715277777774"/>
        </c:manualLayout>
      </c:layout>
    </c:legend>
    <c:plotVisOnly val="1"/>
  </c:chart>
  <c:txPr>
    <a:bodyPr/>
    <a:lstStyle/>
    <a:p>
      <a:pPr>
        <a:defRPr>
          <a:latin typeface="+mj-lt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Занятых на МП, тыс. человек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2116885389326336"/>
          <c:y val="0.13341458333333364"/>
          <c:w val="0.85908245844269471"/>
          <c:h val="0.65801319444444462"/>
        </c:manualLayout>
      </c:layout>
      <c:barChart>
        <c:barDir val="col"/>
        <c:grouping val="clustered"/>
        <c:ser>
          <c:idx val="0"/>
          <c:order val="0"/>
          <c:tx>
            <c:strRef>
              <c:f>'Вариант 1'!$B$9</c:f>
              <c:strCache>
                <c:ptCount val="1"/>
                <c:pt idx="0">
                  <c:v>2008</c:v>
                </c:pt>
              </c:strCache>
            </c:strRef>
          </c:tx>
          <c:val>
            <c:numRef>
              <c:f>'Вариант 1'!$C$9:$E$9</c:f>
              <c:numCache>
                <c:formatCode>0.0</c:formatCode>
                <c:ptCount val="3"/>
                <c:pt idx="0">
                  <c:v>6217.1480000000001</c:v>
                </c:pt>
                <c:pt idx="1">
                  <c:v>4149.2889999999998</c:v>
                </c:pt>
                <c:pt idx="2">
                  <c:v>10366.437</c:v>
                </c:pt>
              </c:numCache>
            </c:numRef>
          </c:val>
        </c:ser>
        <c:ser>
          <c:idx val="1"/>
          <c:order val="1"/>
          <c:tx>
            <c:strRef>
              <c:f>'Вариант 1'!$B$10</c:f>
              <c:strCache>
                <c:ptCount val="1"/>
                <c:pt idx="0">
                  <c:v>2009</c:v>
                </c:pt>
              </c:strCache>
            </c:strRef>
          </c:tx>
          <c:val>
            <c:numRef>
              <c:f>'Вариант 1'!$C$10:$E$10</c:f>
              <c:numCache>
                <c:formatCode>0.0</c:formatCode>
                <c:ptCount val="3"/>
                <c:pt idx="0">
                  <c:v>5727.1</c:v>
                </c:pt>
                <c:pt idx="1">
                  <c:v>4526.87</c:v>
                </c:pt>
                <c:pt idx="2">
                  <c:v>10253.970000000001</c:v>
                </c:pt>
              </c:numCache>
            </c:numRef>
          </c:val>
        </c:ser>
        <c:ser>
          <c:idx val="2"/>
          <c:order val="2"/>
          <c:tx>
            <c:strRef>
              <c:f>'Вариант 1'!$B$11</c:f>
              <c:strCache>
                <c:ptCount val="1"/>
                <c:pt idx="0">
                  <c:v>2010</c:v>
                </c:pt>
              </c:strCache>
            </c:strRef>
          </c:tx>
          <c:val>
            <c:numRef>
              <c:f>'Вариант 1'!$C$11:$E$11</c:f>
              <c:numCache>
                <c:formatCode>0.0</c:formatCode>
                <c:ptCount val="3"/>
                <c:pt idx="0">
                  <c:v>5562.8630000000003</c:v>
                </c:pt>
                <c:pt idx="1">
                  <c:v>3876.2</c:v>
                </c:pt>
                <c:pt idx="2">
                  <c:v>11096.7</c:v>
                </c:pt>
              </c:numCache>
            </c:numRef>
          </c:val>
        </c:ser>
        <c:ser>
          <c:idx val="3"/>
          <c:order val="3"/>
          <c:tx>
            <c:strRef>
              <c:f>'Вариант 1'!$B$12</c:f>
              <c:strCache>
                <c:ptCount val="1"/>
                <c:pt idx="0">
                  <c:v>2011</c:v>
                </c:pt>
              </c:strCache>
            </c:strRef>
          </c:tx>
          <c:val>
            <c:numRef>
              <c:f>'Вариант 1'!$C$12:$E$12</c:f>
              <c:numCache>
                <c:formatCode>0.0</c:formatCode>
                <c:ptCount val="3"/>
                <c:pt idx="0">
                  <c:v>5829.13</c:v>
                </c:pt>
                <c:pt idx="1">
                  <c:v>3863.2469999999994</c:v>
                </c:pt>
                <c:pt idx="2">
                  <c:v>9692.3769999999986</c:v>
                </c:pt>
              </c:numCache>
            </c:numRef>
          </c:val>
        </c:ser>
        <c:axId val="53483008"/>
        <c:axId val="53484544"/>
      </c:barChart>
      <c:catAx>
        <c:axId val="53483008"/>
        <c:scaling>
          <c:orientation val="minMax"/>
        </c:scaling>
        <c:axPos val="b"/>
        <c:numFmt formatCode="General" sourceLinked="1"/>
        <c:tickLblPos val="nextTo"/>
        <c:crossAx val="53484544"/>
        <c:crosses val="autoZero"/>
        <c:auto val="1"/>
        <c:lblAlgn val="ctr"/>
        <c:lblOffset val="100"/>
      </c:catAx>
      <c:valAx>
        <c:axId val="53484544"/>
        <c:scaling>
          <c:orientation val="minMax"/>
        </c:scaling>
        <c:axPos val="l"/>
        <c:majorGridlines/>
        <c:numFmt formatCode="0.0" sourceLinked="1"/>
        <c:tickLblPos val="nextTo"/>
        <c:crossAx val="53483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8302909011373591"/>
          <c:y val="0.88831284722222115"/>
          <c:w val="0.6824665354330709"/>
          <c:h val="0.11168715277777769"/>
        </c:manualLayout>
      </c:layout>
    </c:legend>
    <c:plotVisOnly val="1"/>
  </c:chart>
  <c:txPr>
    <a:bodyPr/>
    <a:lstStyle/>
    <a:p>
      <a:pPr>
        <a:defRPr>
          <a:latin typeface="+mj-lt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Оборот МП, млрд.</a:t>
            </a:r>
            <a:r>
              <a:rPr lang="ru-RU" sz="1400" baseline="0"/>
              <a:t> рублей</a:t>
            </a:r>
            <a:br>
              <a:rPr lang="ru-RU" sz="1400" baseline="0"/>
            </a:br>
            <a:r>
              <a:rPr lang="ru-RU" sz="1400" baseline="0"/>
              <a:t> (в текущих ценах)</a:t>
            </a:r>
            <a:endParaRPr lang="ru-RU" sz="1400"/>
          </a:p>
        </c:rich>
      </c:tx>
      <c:layout>
        <c:manualLayout>
          <c:xMode val="edge"/>
          <c:yMode val="edge"/>
          <c:x val="0.26742366579177623"/>
          <c:y val="8.8194444444444561E-3"/>
        </c:manualLayout>
      </c:layout>
      <c:overlay val="1"/>
    </c:title>
    <c:plotArea>
      <c:layout>
        <c:manualLayout>
          <c:layoutTarget val="inner"/>
          <c:xMode val="edge"/>
          <c:yMode val="edge"/>
          <c:x val="0.12116885389326336"/>
          <c:y val="0.16869236111111119"/>
          <c:w val="0.85908245844269471"/>
          <c:h val="0.62273541666666743"/>
        </c:manualLayout>
      </c:layout>
      <c:barChart>
        <c:barDir val="col"/>
        <c:grouping val="clustered"/>
        <c:ser>
          <c:idx val="0"/>
          <c:order val="0"/>
          <c:tx>
            <c:strRef>
              <c:f>'Вариант 1'!$B$15</c:f>
              <c:strCache>
                <c:ptCount val="1"/>
                <c:pt idx="0">
                  <c:v>2008</c:v>
                </c:pt>
              </c:strCache>
            </c:strRef>
          </c:tx>
          <c:cat>
            <c:strRef>
              <c:f>'Вариант 1'!$C$14:$E$14</c:f>
              <c:strCache>
                <c:ptCount val="3"/>
                <c:pt idx="0">
                  <c:v>МП</c:v>
                </c:pt>
                <c:pt idx="1">
                  <c:v>Микро</c:v>
                </c:pt>
                <c:pt idx="2">
                  <c:v>Всего</c:v>
                </c:pt>
              </c:strCache>
            </c:strRef>
          </c:cat>
          <c:val>
            <c:numRef>
              <c:f>'Вариант 1'!$C$15:$E$15</c:f>
              <c:numCache>
                <c:formatCode>0.0</c:formatCode>
                <c:ptCount val="3"/>
                <c:pt idx="0">
                  <c:v>10093.483395649997</c:v>
                </c:pt>
                <c:pt idx="1">
                  <c:v>8591.2764287999998</c:v>
                </c:pt>
                <c:pt idx="2">
                  <c:v>18684.75982445</c:v>
                </c:pt>
              </c:numCache>
            </c:numRef>
          </c:val>
        </c:ser>
        <c:ser>
          <c:idx val="1"/>
          <c:order val="1"/>
          <c:tx>
            <c:strRef>
              <c:f>'Вариант 1'!$B$16</c:f>
              <c:strCache>
                <c:ptCount val="1"/>
                <c:pt idx="0">
                  <c:v>2009</c:v>
                </c:pt>
              </c:strCache>
            </c:strRef>
          </c:tx>
          <c:cat>
            <c:strRef>
              <c:f>'Вариант 1'!$C$14:$E$14</c:f>
              <c:strCache>
                <c:ptCount val="3"/>
                <c:pt idx="0">
                  <c:v>МП</c:v>
                </c:pt>
                <c:pt idx="1">
                  <c:v>Микро</c:v>
                </c:pt>
                <c:pt idx="2">
                  <c:v>Всего</c:v>
                </c:pt>
              </c:strCache>
            </c:strRef>
          </c:cat>
          <c:val>
            <c:numRef>
              <c:f>'Вариант 1'!$C$16:$E$16</c:f>
              <c:numCache>
                <c:formatCode>0.0</c:formatCode>
                <c:ptCount val="3"/>
                <c:pt idx="0">
                  <c:v>8805.9281999999948</c:v>
                </c:pt>
                <c:pt idx="1">
                  <c:v>8067.1812543000015</c:v>
                </c:pt>
                <c:pt idx="2">
                  <c:v>16873.109454299996</c:v>
                </c:pt>
              </c:numCache>
            </c:numRef>
          </c:val>
        </c:ser>
        <c:ser>
          <c:idx val="2"/>
          <c:order val="2"/>
          <c:tx>
            <c:strRef>
              <c:f>'Вариант 1'!$B$17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'Вариант 1'!$C$14:$E$14</c:f>
              <c:strCache>
                <c:ptCount val="3"/>
                <c:pt idx="0">
                  <c:v>МП</c:v>
                </c:pt>
                <c:pt idx="1">
                  <c:v>Микро</c:v>
                </c:pt>
                <c:pt idx="2">
                  <c:v>Всего</c:v>
                </c:pt>
              </c:strCache>
            </c:strRef>
          </c:cat>
          <c:val>
            <c:numRef>
              <c:f>'Вариант 1'!$C$17:$E$17</c:f>
              <c:numCache>
                <c:formatCode>0.0</c:formatCode>
                <c:ptCount val="3"/>
                <c:pt idx="0">
                  <c:v>10247.043667910002</c:v>
                </c:pt>
                <c:pt idx="1">
                  <c:v>5672.9890000000005</c:v>
                </c:pt>
                <c:pt idx="2">
                  <c:v>18925.218999999997</c:v>
                </c:pt>
              </c:numCache>
            </c:numRef>
          </c:val>
        </c:ser>
        <c:ser>
          <c:idx val="3"/>
          <c:order val="3"/>
          <c:tx>
            <c:strRef>
              <c:f>'Вариант 1'!$B$18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'Вариант 1'!$C$14:$E$14</c:f>
              <c:strCache>
                <c:ptCount val="3"/>
                <c:pt idx="0">
                  <c:v>МП</c:v>
                </c:pt>
                <c:pt idx="1">
                  <c:v>Микро</c:v>
                </c:pt>
                <c:pt idx="2">
                  <c:v>Всего</c:v>
                </c:pt>
              </c:strCache>
            </c:strRef>
          </c:cat>
          <c:val>
            <c:numRef>
              <c:f>'Вариант 1'!$C$18:$E$18</c:f>
              <c:numCache>
                <c:formatCode>0.0</c:formatCode>
                <c:ptCount val="3"/>
                <c:pt idx="0">
                  <c:v>12909.43480476</c:v>
                </c:pt>
                <c:pt idx="1">
                  <c:v>7027.2029620000003</c:v>
                </c:pt>
                <c:pt idx="2">
                  <c:v>19936.637766759995</c:v>
                </c:pt>
              </c:numCache>
            </c:numRef>
          </c:val>
        </c:ser>
        <c:axId val="58447360"/>
        <c:axId val="58448896"/>
      </c:barChart>
      <c:catAx>
        <c:axId val="58447360"/>
        <c:scaling>
          <c:orientation val="minMax"/>
        </c:scaling>
        <c:axPos val="b"/>
        <c:numFmt formatCode="General" sourceLinked="1"/>
        <c:tickLblPos val="nextTo"/>
        <c:crossAx val="58448896"/>
        <c:crosses val="autoZero"/>
        <c:auto val="1"/>
        <c:lblAlgn val="ctr"/>
        <c:lblOffset val="100"/>
      </c:catAx>
      <c:valAx>
        <c:axId val="58448896"/>
        <c:scaling>
          <c:orientation val="minMax"/>
        </c:scaling>
        <c:axPos val="l"/>
        <c:majorGridlines/>
        <c:numFmt formatCode="0.0" sourceLinked="1"/>
        <c:tickLblPos val="nextTo"/>
        <c:crossAx val="584473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8302909011373591"/>
          <c:y val="0.91477118055555562"/>
          <c:w val="0.73524431321084904"/>
          <c:h val="8.5228819444444465E-2"/>
        </c:manualLayout>
      </c:layout>
    </c:legend>
    <c:plotVisOnly val="1"/>
  </c:chart>
  <c:txPr>
    <a:bodyPr/>
    <a:lstStyle/>
    <a:p>
      <a:pPr>
        <a:defRPr>
          <a:latin typeface="+mj-lt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ИвОК на МП, млрд.</a:t>
            </a:r>
            <a:r>
              <a:rPr lang="ru-RU" sz="1400" baseline="0"/>
              <a:t> рублей</a:t>
            </a:r>
            <a:br>
              <a:rPr lang="ru-RU" sz="1400" baseline="0"/>
            </a:br>
            <a:r>
              <a:rPr lang="ru-RU" sz="1400" baseline="0"/>
              <a:t> (в текущих ценах)</a:t>
            </a:r>
            <a:endParaRPr lang="ru-RU" sz="1400"/>
          </a:p>
        </c:rich>
      </c:tx>
      <c:layout>
        <c:manualLayout>
          <c:xMode val="edge"/>
          <c:yMode val="edge"/>
          <c:x val="0.2674236657917764"/>
          <c:y val="8.8194444444444613E-3"/>
        </c:manualLayout>
      </c:layout>
      <c:overlay val="1"/>
    </c:title>
    <c:plotArea>
      <c:layout>
        <c:manualLayout>
          <c:layoutTarget val="inner"/>
          <c:xMode val="edge"/>
          <c:yMode val="edge"/>
          <c:x val="0.12116885389326336"/>
          <c:y val="0.16869236111111124"/>
          <c:w val="0.85908245844269471"/>
          <c:h val="0.62273541666666776"/>
        </c:manualLayout>
      </c:layout>
      <c:barChart>
        <c:barDir val="col"/>
        <c:grouping val="clustered"/>
        <c:ser>
          <c:idx val="0"/>
          <c:order val="0"/>
          <c:tx>
            <c:strRef>
              <c:f>'Вариант 1'!$B$21</c:f>
              <c:strCache>
                <c:ptCount val="1"/>
                <c:pt idx="0">
                  <c:v>2008</c:v>
                </c:pt>
              </c:strCache>
            </c:strRef>
          </c:tx>
          <c:cat>
            <c:strRef>
              <c:f>'Вариант 1'!$C$20:$E$20</c:f>
              <c:strCache>
                <c:ptCount val="3"/>
                <c:pt idx="0">
                  <c:v>МП</c:v>
                </c:pt>
                <c:pt idx="1">
                  <c:v>Микро</c:v>
                </c:pt>
                <c:pt idx="2">
                  <c:v>Всего</c:v>
                </c:pt>
              </c:strCache>
            </c:strRef>
          </c:cat>
          <c:val>
            <c:numRef>
              <c:f>'Вариант 1'!$C$21:$E$21</c:f>
              <c:numCache>
                <c:formatCode>0.0</c:formatCode>
                <c:ptCount val="3"/>
                <c:pt idx="0">
                  <c:v>317.38687026999992</c:v>
                </c:pt>
                <c:pt idx="1">
                  <c:v>154.9116961</c:v>
                </c:pt>
                <c:pt idx="2">
                  <c:v>472.29856636999989</c:v>
                </c:pt>
              </c:numCache>
            </c:numRef>
          </c:val>
        </c:ser>
        <c:ser>
          <c:idx val="1"/>
          <c:order val="1"/>
          <c:tx>
            <c:strRef>
              <c:f>'Вариант 1'!$B$22</c:f>
              <c:strCache>
                <c:ptCount val="1"/>
                <c:pt idx="0">
                  <c:v>2009</c:v>
                </c:pt>
              </c:strCache>
            </c:strRef>
          </c:tx>
          <c:cat>
            <c:strRef>
              <c:f>'Вариант 1'!$C$20:$E$20</c:f>
              <c:strCache>
                <c:ptCount val="3"/>
                <c:pt idx="0">
                  <c:v>МП</c:v>
                </c:pt>
                <c:pt idx="1">
                  <c:v>Микро</c:v>
                </c:pt>
                <c:pt idx="2">
                  <c:v>Всего</c:v>
                </c:pt>
              </c:strCache>
            </c:strRef>
          </c:cat>
          <c:val>
            <c:numRef>
              <c:f>'Вариант 1'!$C$22:$E$22</c:f>
              <c:numCache>
                <c:formatCode>0.0</c:formatCode>
                <c:ptCount val="3"/>
                <c:pt idx="0">
                  <c:v>252.82050000000001</c:v>
                </c:pt>
                <c:pt idx="1">
                  <c:v>93.310641700000005</c:v>
                </c:pt>
                <c:pt idx="2">
                  <c:v>346.1311417</c:v>
                </c:pt>
              </c:numCache>
            </c:numRef>
          </c:val>
        </c:ser>
        <c:ser>
          <c:idx val="2"/>
          <c:order val="2"/>
          <c:tx>
            <c:strRef>
              <c:f>'Вариант 1'!$B$23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'Вариант 1'!$C$20:$E$20</c:f>
              <c:strCache>
                <c:ptCount val="3"/>
                <c:pt idx="0">
                  <c:v>МП</c:v>
                </c:pt>
                <c:pt idx="1">
                  <c:v>Микро</c:v>
                </c:pt>
                <c:pt idx="2">
                  <c:v>Всего</c:v>
                </c:pt>
              </c:strCache>
            </c:strRef>
          </c:cat>
          <c:val>
            <c:numRef>
              <c:f>'Вариант 1'!$C$23:$E$23</c:f>
              <c:numCache>
                <c:formatCode>0.0</c:formatCode>
                <c:ptCount val="3"/>
                <c:pt idx="0">
                  <c:v>258.43124149999994</c:v>
                </c:pt>
                <c:pt idx="1">
                  <c:v>225.27699999999999</c:v>
                </c:pt>
                <c:pt idx="2">
                  <c:v>573.69900000000007</c:v>
                </c:pt>
              </c:numCache>
            </c:numRef>
          </c:val>
        </c:ser>
        <c:ser>
          <c:idx val="3"/>
          <c:order val="3"/>
          <c:tx>
            <c:strRef>
              <c:f>'Вариант 1'!$B$24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'Вариант 1'!$C$20:$E$20</c:f>
              <c:strCache>
                <c:ptCount val="3"/>
                <c:pt idx="0">
                  <c:v>МП</c:v>
                </c:pt>
                <c:pt idx="1">
                  <c:v>Микро</c:v>
                </c:pt>
                <c:pt idx="2">
                  <c:v>Всего</c:v>
                </c:pt>
              </c:strCache>
            </c:strRef>
          </c:cat>
          <c:val>
            <c:numRef>
              <c:f>'Вариант 1'!$C$24:$E$24</c:f>
              <c:numCache>
                <c:formatCode>0.0</c:formatCode>
                <c:ptCount val="3"/>
                <c:pt idx="0">
                  <c:v>281.95548129000002</c:v>
                </c:pt>
                <c:pt idx="1">
                  <c:v>149.596</c:v>
                </c:pt>
                <c:pt idx="2">
                  <c:v>431.55148129000008</c:v>
                </c:pt>
              </c:numCache>
            </c:numRef>
          </c:val>
        </c:ser>
        <c:axId val="58885632"/>
        <c:axId val="58887168"/>
      </c:barChart>
      <c:catAx>
        <c:axId val="58885632"/>
        <c:scaling>
          <c:orientation val="minMax"/>
        </c:scaling>
        <c:axPos val="b"/>
        <c:numFmt formatCode="General" sourceLinked="1"/>
        <c:tickLblPos val="nextTo"/>
        <c:crossAx val="58887168"/>
        <c:crosses val="autoZero"/>
        <c:auto val="1"/>
        <c:lblAlgn val="ctr"/>
        <c:lblOffset val="100"/>
      </c:catAx>
      <c:valAx>
        <c:axId val="58887168"/>
        <c:scaling>
          <c:orientation val="minMax"/>
        </c:scaling>
        <c:axPos val="l"/>
        <c:majorGridlines/>
        <c:numFmt formatCode="0.0" sourceLinked="1"/>
        <c:tickLblPos val="nextTo"/>
        <c:crossAx val="58885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8302909011373591"/>
          <c:y val="0.91477118055555562"/>
          <c:w val="0.73524431321084927"/>
          <c:h val="8.5228819444444465E-2"/>
        </c:manualLayout>
      </c:layout>
    </c:legend>
    <c:plotVisOnly val="1"/>
  </c:chart>
  <c:txPr>
    <a:bodyPr/>
    <a:lstStyle/>
    <a:p>
      <a:pPr>
        <a:defRPr>
          <a:latin typeface="+mj-lt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Оборот МП, млрд.</a:t>
            </a:r>
            <a:r>
              <a:rPr lang="ru-RU" sz="1400" baseline="0"/>
              <a:t> рублей</a:t>
            </a:r>
            <a:br>
              <a:rPr lang="ru-RU" sz="1400" baseline="0"/>
            </a:br>
            <a:r>
              <a:rPr lang="ru-RU" sz="1400" baseline="0"/>
              <a:t> (в ценах 2008 года)</a:t>
            </a:r>
            <a:endParaRPr lang="ru-RU" sz="1400"/>
          </a:p>
        </c:rich>
      </c:tx>
      <c:layout>
        <c:manualLayout>
          <c:xMode val="edge"/>
          <c:yMode val="edge"/>
          <c:x val="0.2674236657917764"/>
          <c:y val="8.8194444444444613E-3"/>
        </c:manualLayout>
      </c:layout>
      <c:overlay val="1"/>
    </c:title>
    <c:plotArea>
      <c:layout>
        <c:manualLayout>
          <c:layoutTarget val="inner"/>
          <c:xMode val="edge"/>
          <c:yMode val="edge"/>
          <c:x val="0.12116885389326336"/>
          <c:y val="0.16869236111111124"/>
          <c:w val="0.85908245844269471"/>
          <c:h val="0.62273541666666776"/>
        </c:manualLayout>
      </c:layout>
      <c:barChart>
        <c:barDir val="col"/>
        <c:grouping val="clustered"/>
        <c:ser>
          <c:idx val="0"/>
          <c:order val="0"/>
          <c:tx>
            <c:strRef>
              <c:f>'Вариант 1'!$H$14</c:f>
              <c:strCache>
                <c:ptCount val="1"/>
                <c:pt idx="0">
                  <c:v>2008</c:v>
                </c:pt>
              </c:strCache>
            </c:strRef>
          </c:tx>
          <c:cat>
            <c:strRef>
              <c:f>'Вариант 1'!$I$13:$K$13</c:f>
              <c:strCache>
                <c:ptCount val="3"/>
                <c:pt idx="0">
                  <c:v>МП</c:v>
                </c:pt>
                <c:pt idx="1">
                  <c:v>Микро</c:v>
                </c:pt>
                <c:pt idx="2">
                  <c:v>Всего</c:v>
                </c:pt>
              </c:strCache>
            </c:strRef>
          </c:cat>
          <c:val>
            <c:numRef>
              <c:f>'Вариант 1'!$I$14:$K$14</c:f>
              <c:numCache>
                <c:formatCode>0.0</c:formatCode>
                <c:ptCount val="3"/>
                <c:pt idx="0">
                  <c:v>10093.483395649997</c:v>
                </c:pt>
                <c:pt idx="1">
                  <c:v>8591.2764287999998</c:v>
                </c:pt>
                <c:pt idx="2">
                  <c:v>18684.75982445</c:v>
                </c:pt>
              </c:numCache>
            </c:numRef>
          </c:val>
        </c:ser>
        <c:ser>
          <c:idx val="1"/>
          <c:order val="1"/>
          <c:tx>
            <c:strRef>
              <c:f>'Вариант 1'!$H$15</c:f>
              <c:strCache>
                <c:ptCount val="1"/>
                <c:pt idx="0">
                  <c:v>2009</c:v>
                </c:pt>
              </c:strCache>
            </c:strRef>
          </c:tx>
          <c:cat>
            <c:strRef>
              <c:f>'Вариант 1'!$I$13:$K$13</c:f>
              <c:strCache>
                <c:ptCount val="3"/>
                <c:pt idx="0">
                  <c:v>МП</c:v>
                </c:pt>
                <c:pt idx="1">
                  <c:v>Микро</c:v>
                </c:pt>
                <c:pt idx="2">
                  <c:v>Всего</c:v>
                </c:pt>
              </c:strCache>
            </c:strRef>
          </c:cat>
          <c:val>
            <c:numRef>
              <c:f>'Вариант 1'!$I$15:$K$15</c:f>
              <c:numCache>
                <c:formatCode>0.0</c:formatCode>
                <c:ptCount val="3"/>
                <c:pt idx="0">
                  <c:v>8093.6840073529393</c:v>
                </c:pt>
                <c:pt idx="1">
                  <c:v>7414.688652849266</c:v>
                </c:pt>
                <c:pt idx="2">
                  <c:v>15508.372660202207</c:v>
                </c:pt>
              </c:numCache>
            </c:numRef>
          </c:val>
        </c:ser>
        <c:ser>
          <c:idx val="2"/>
          <c:order val="2"/>
          <c:tx>
            <c:strRef>
              <c:f>'Вариант 1'!$H$16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'Вариант 1'!$I$13:$K$13</c:f>
              <c:strCache>
                <c:ptCount val="3"/>
                <c:pt idx="0">
                  <c:v>МП</c:v>
                </c:pt>
                <c:pt idx="1">
                  <c:v>Микро</c:v>
                </c:pt>
                <c:pt idx="2">
                  <c:v>Всего</c:v>
                </c:pt>
              </c:strCache>
            </c:strRef>
          </c:cat>
          <c:val>
            <c:numRef>
              <c:f>'Вариант 1'!$I$16:$K$16</c:f>
              <c:numCache>
                <c:formatCode>0.0</c:formatCode>
                <c:ptCount val="3"/>
                <c:pt idx="0">
                  <c:v>8658.060916858296</c:v>
                </c:pt>
                <c:pt idx="1">
                  <c:v>4793.2931618593393</c:v>
                </c:pt>
                <c:pt idx="2">
                  <c:v>15990.533882471909</c:v>
                </c:pt>
              </c:numCache>
            </c:numRef>
          </c:val>
        </c:ser>
        <c:ser>
          <c:idx val="3"/>
          <c:order val="3"/>
          <c:tx>
            <c:strRef>
              <c:f>'Вариант 1'!$H$17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'Вариант 1'!$I$13:$K$13</c:f>
              <c:strCache>
                <c:ptCount val="3"/>
                <c:pt idx="0">
                  <c:v>МП</c:v>
                </c:pt>
                <c:pt idx="1">
                  <c:v>Микро</c:v>
                </c:pt>
                <c:pt idx="2">
                  <c:v>Всего</c:v>
                </c:pt>
              </c:strCache>
            </c:strRef>
          </c:cat>
          <c:val>
            <c:numRef>
              <c:f>'Вариант 1'!$I$17:$K$17</c:f>
              <c:numCache>
                <c:formatCode>0.0</c:formatCode>
                <c:ptCount val="3"/>
                <c:pt idx="0">
                  <c:v>10417.957875959954</c:v>
                </c:pt>
                <c:pt idx="1">
                  <c:v>5670.97673532099</c:v>
                </c:pt>
                <c:pt idx="2">
                  <c:v>16088.934611280945</c:v>
                </c:pt>
              </c:numCache>
            </c:numRef>
          </c:val>
        </c:ser>
        <c:axId val="59147776"/>
        <c:axId val="59149312"/>
      </c:barChart>
      <c:catAx>
        <c:axId val="59147776"/>
        <c:scaling>
          <c:orientation val="minMax"/>
        </c:scaling>
        <c:axPos val="b"/>
        <c:numFmt formatCode="General" sourceLinked="1"/>
        <c:tickLblPos val="nextTo"/>
        <c:crossAx val="59149312"/>
        <c:crosses val="autoZero"/>
        <c:auto val="1"/>
        <c:lblAlgn val="ctr"/>
        <c:lblOffset val="100"/>
      </c:catAx>
      <c:valAx>
        <c:axId val="59149312"/>
        <c:scaling>
          <c:orientation val="minMax"/>
        </c:scaling>
        <c:axPos val="l"/>
        <c:majorGridlines/>
        <c:numFmt formatCode="0.0" sourceLinked="1"/>
        <c:tickLblPos val="nextTo"/>
        <c:crossAx val="59147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8302909011373591"/>
          <c:y val="0.91477118055555562"/>
          <c:w val="0.73524431321084927"/>
          <c:h val="8.5228819444444465E-2"/>
        </c:manualLayout>
      </c:layout>
    </c:legend>
    <c:plotVisOnly val="1"/>
  </c:chart>
  <c:txPr>
    <a:bodyPr/>
    <a:lstStyle/>
    <a:p>
      <a:pPr>
        <a:defRPr>
          <a:latin typeface="+mj-lt"/>
        </a:defRPr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5838E-B174-4D3B-BB16-61B85A9671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85A76-C9DC-4F91-B8D0-C13F53EC9A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4E1C8-2CAA-4E91-8F6B-E9EEF43F41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97663-788E-4891-8913-78F2E210E8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79DD2-1EC7-421E-B94D-4E595C726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A0910-9692-486D-8C67-5DA81BB2D9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1D99B-02DA-40E1-97C2-A40C612DFC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4F372-4D95-440F-B2C4-6574F4431D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AAD8A-D2F6-4E36-AE9B-41F5949B31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6A3AB-6AFA-4A91-8FE6-4C6792AD02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70981-7201-4E5E-8946-C92F1BF942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13177E22-F5C9-4B3C-840A-2FC1E1DFE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chart" Target="../charts/char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500174"/>
            <a:ext cx="7772400" cy="2643205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FF9933"/>
                </a:solidFill>
              </a:rPr>
              <a:t>РОССИЙСКИЕ МАЛЫЕ ПРЕДПРИЯТИЯ</a:t>
            </a:r>
            <a:br>
              <a:rPr lang="ru-RU" sz="3200" b="1" dirty="0" smtClean="0">
                <a:solidFill>
                  <a:srgbClr val="FF9933"/>
                </a:solidFill>
              </a:rPr>
            </a:br>
            <a:r>
              <a:rPr lang="ru-RU" sz="3200" b="1" dirty="0" smtClean="0">
                <a:solidFill>
                  <a:srgbClr val="FF9933"/>
                </a:solidFill>
              </a:rPr>
              <a:t>В ЯНВАРЕ-ИЮНЕ 2012 ГОДА</a:t>
            </a:r>
            <a:endParaRPr lang="ru-RU" sz="3200" dirty="0" smtClean="0">
              <a:solidFill>
                <a:srgbClr val="FF9933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5984" y="4286256"/>
            <a:ext cx="5832475" cy="15113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ru-RU" sz="2800" dirty="0" smtClean="0">
                <a:solidFill>
                  <a:schemeClr val="accent2"/>
                </a:solidFill>
              </a:rPr>
              <a:t> </a:t>
            </a:r>
            <a:endParaRPr lang="ru-RU" sz="1400" b="1" dirty="0" smtClean="0">
              <a:solidFill>
                <a:schemeClr val="accent2"/>
              </a:solidFill>
            </a:endParaRPr>
          </a:p>
          <a:p>
            <a:pPr algn="r" eaLnBrk="1" hangingPunct="1">
              <a:lnSpc>
                <a:spcPct val="90000"/>
              </a:lnSpc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журнал «Эксперт-Урал»</a:t>
            </a:r>
          </a:p>
          <a:p>
            <a:pPr algn="r" eaLnBrk="1" hangingPunct="1">
              <a:lnSpc>
                <a:spcPct val="90000"/>
              </a:lnSpc>
            </a:pP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</a:rPr>
              <a:t>VII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межрегиональная конференция</a:t>
            </a:r>
          </a:p>
          <a:p>
            <a:pPr algn="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«Развитие малого бизнеса: директивы и практика»</a:t>
            </a:r>
            <a:endParaRPr lang="ru-RU" sz="1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 eaLnBrk="1" hangingPunct="1">
              <a:lnSpc>
                <a:spcPct val="90000"/>
              </a:lnSpc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Екатеринбург-2012</a:t>
            </a:r>
          </a:p>
          <a:p>
            <a:pPr algn="r" eaLnBrk="1" hangingPunct="1">
              <a:lnSpc>
                <a:spcPct val="90000"/>
              </a:lnSpc>
            </a:pPr>
            <a:endParaRPr lang="ru-RU" sz="2800" dirty="0" smtClean="0">
              <a:solidFill>
                <a:schemeClr val="accent2"/>
              </a:solidFill>
            </a:endParaRPr>
          </a:p>
        </p:txBody>
      </p:sp>
      <p:sp>
        <p:nvSpPr>
          <p:cNvPr id="4100" name="Rectangle 15"/>
          <p:cNvSpPr>
            <a:spLocks noChangeArrowheads="1"/>
          </p:cNvSpPr>
          <p:nvPr/>
        </p:nvSpPr>
        <p:spPr bwMode="auto">
          <a:xfrm>
            <a:off x="0" y="2933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4101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410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10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410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410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2052" name="Rectangle 12"/>
          <p:cNvSpPr>
            <a:spLocks noChangeArrowheads="1"/>
          </p:cNvSpPr>
          <p:nvPr/>
        </p:nvSpPr>
        <p:spPr bwMode="auto">
          <a:xfrm>
            <a:off x="0" y="59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3" name="Rectangle 16"/>
          <p:cNvSpPr>
            <a:spLocks noChangeArrowheads="1"/>
          </p:cNvSpPr>
          <p:nvPr/>
        </p:nvSpPr>
        <p:spPr bwMode="auto">
          <a:xfrm>
            <a:off x="971550" y="26368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0" dirty="0">
              <a:solidFill>
                <a:srgbClr val="002060"/>
              </a:solidFill>
            </a:endParaRPr>
          </a:p>
        </p:txBody>
      </p:sp>
      <p:sp>
        <p:nvSpPr>
          <p:cNvPr id="2054" name="Rectangle 19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18"/>
          <p:cNvGraphicFramePr>
            <a:graphicFrameLocks noChangeAspect="1"/>
          </p:cNvGraphicFramePr>
          <p:nvPr/>
        </p:nvGraphicFramePr>
        <p:xfrm>
          <a:off x="827088" y="5661025"/>
          <a:ext cx="2663825" cy="935038"/>
        </p:xfrm>
        <a:graphic>
          <a:graphicData uri="http://schemas.openxmlformats.org/presentationml/2006/ole">
            <p:oleObj spid="_x0000_s23554" name="Рисунок" r:id="rId3" imgW="1838325" imgH="638175" progId="Word.Picture.8">
              <p:embed/>
            </p:oleObj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2286000" y="1268760"/>
          <a:ext cx="5310336" cy="360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2052" name="Rectangle 12"/>
          <p:cNvSpPr>
            <a:spLocks noChangeArrowheads="1"/>
          </p:cNvSpPr>
          <p:nvPr/>
        </p:nvSpPr>
        <p:spPr bwMode="auto">
          <a:xfrm>
            <a:off x="0" y="59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3" name="Rectangle 16"/>
          <p:cNvSpPr>
            <a:spLocks noChangeArrowheads="1"/>
          </p:cNvSpPr>
          <p:nvPr/>
        </p:nvSpPr>
        <p:spPr bwMode="auto">
          <a:xfrm>
            <a:off x="971550" y="26368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0" dirty="0">
              <a:solidFill>
                <a:srgbClr val="002060"/>
              </a:solidFill>
            </a:endParaRPr>
          </a:p>
        </p:txBody>
      </p:sp>
      <p:sp>
        <p:nvSpPr>
          <p:cNvPr id="2054" name="Rectangle 19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18"/>
          <p:cNvGraphicFramePr>
            <a:graphicFrameLocks noChangeAspect="1"/>
          </p:cNvGraphicFramePr>
          <p:nvPr/>
        </p:nvGraphicFramePr>
        <p:xfrm>
          <a:off x="827088" y="5661025"/>
          <a:ext cx="2663825" cy="935038"/>
        </p:xfrm>
        <a:graphic>
          <a:graphicData uri="http://schemas.openxmlformats.org/presentationml/2006/ole">
            <p:oleObj spid="_x0000_s24578" name="Рисунок" r:id="rId3" imgW="1838325" imgH="638175" progId="Word.Picture.8">
              <p:embed/>
            </p:oleObj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2286000" y="1124744"/>
          <a:ext cx="5238328" cy="374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-24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-24"/>
            <a:ext cx="58579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Количество малых предприятий </a:t>
            </a:r>
          </a:p>
          <a:p>
            <a:r>
              <a:rPr lang="ru-RU" sz="2000" dirty="0" smtClean="0">
                <a:cs typeface="Arial" charset="0"/>
              </a:rPr>
              <a:t>(без микро-) в январе-июне 2012 года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388070" y="980728"/>
          <a:ext cx="7072362" cy="3946214"/>
        </p:xfrm>
        <a:graphic>
          <a:graphicData uri="http://schemas.openxmlformats.org/drawingml/2006/table">
            <a:tbl>
              <a:tblPr/>
              <a:tblGrid>
                <a:gridCol w="2134590"/>
                <a:gridCol w="1872208"/>
                <a:gridCol w="1944216"/>
                <a:gridCol w="1121348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Количество зарегистрированных малых предприятий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в расчете на 100 тыс. чел. населения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4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единиц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прирост / сокращение за период 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01.07.2011-01.07.2012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в % </a:t>
                      </a: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от среднего</a:t>
                      </a: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по РФ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66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Российская</a:t>
                      </a:r>
                      <a:r>
                        <a:rPr lang="ru-RU" sz="1000" b="1" i="1" baseline="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Федерация</a:t>
                      </a:r>
                      <a:endParaRPr lang="ru-RU" sz="1000" i="1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ctr" defTabSz="0"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166,47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8335" algn="ctr" defTabSz="0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4,66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15900" algn="ctr" defTabSz="0"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ctr" defTabSz="0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185,88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8335" algn="ctr" defTabSz="0"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1,12</a:t>
                      </a:r>
                      <a:endParaRPr lang="ru-RU" sz="1000" b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15900" algn="ctr" defTabSz="0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111,</a:t>
                      </a:r>
                      <a:r>
                        <a:rPr lang="en-US" sz="1000" b="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7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25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ctr" defTabSz="0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244,51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8335" algn="ctr" defTabSz="0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-18,19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15900" algn="ctr" defTabSz="0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146,</a:t>
                      </a:r>
                      <a:r>
                        <a:rPr lang="en-US" sz="1000" b="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07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ctr" defTabSz="0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131,88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8335" algn="ctr" defTabSz="0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6,42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15900" algn="ctr" defTabSz="0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79,2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904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Северо-Кавказский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ctr" defTabSz="0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58,75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8335" algn="ctr" defTabSz="0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-6,27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15900" algn="ctr" defTabSz="0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35,</a:t>
                      </a:r>
                      <a:r>
                        <a:rPr lang="en-US" sz="1000" b="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73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algn="ctr" defTabSz="0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162,19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8335" algn="ctr" defTabSz="0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3,84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15900" algn="ctr" defTabSz="0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97,4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556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Республика Башкортостан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2095" algn="ctr" defTabSz="0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133,9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23850" algn="ctr" defTabSz="0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3,5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0" fontAlgn="b"/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80,4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Чувашская Республика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2095" algn="ctr" defTabSz="0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143,9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23850" algn="ctr" defTabSz="0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-9,4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0" fontAlgn="b"/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86,</a:t>
                      </a:r>
                      <a:r>
                        <a:rPr lang="en-US" sz="1000" b="0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5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Пермский край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2095" algn="ctr" defTabSz="0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159,1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23850" algn="ctr" defTabSz="0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-1,3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0" fontAlgn="b"/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95,</a:t>
                      </a:r>
                      <a:r>
                        <a:rPr lang="en-US" sz="1000" b="0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6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Оренбургская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2095" algn="ctr" defTabSz="0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128,5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23850" algn="ctr" defTabSz="0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7,5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0" fontAlgn="b"/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77,</a:t>
                      </a:r>
                      <a:r>
                        <a:rPr lang="en-US" sz="1000" b="0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2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Уральский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algn="ctr" defTabSz="0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170,68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8335" algn="ctr" defTabSz="0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33,83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15900" algn="ctr" defTabSz="0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102,5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144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Курганская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2095" algn="ctr" defTabSz="0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137,1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23850" algn="ctr" defTabSz="0"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-9,1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ctr" defTabSz="0" fontAlgn="b"/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82,</a:t>
                      </a:r>
                      <a:r>
                        <a:rPr lang="en-US" sz="1000" b="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Свердловская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2095" algn="ctr" defTabSz="0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204,6</a:t>
                      </a:r>
                      <a:endParaRPr lang="ru-RU" sz="1000" b="1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23850" algn="ctr" defTabSz="0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67,3</a:t>
                      </a:r>
                      <a:endParaRPr lang="ru-RU" sz="1000" b="1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ctr" defTabSz="0" fontAlgn="b"/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122,</a:t>
                      </a:r>
                      <a:r>
                        <a:rPr lang="en-US" sz="1000" b="1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9</a:t>
                      </a:r>
                      <a:endParaRPr lang="ru-RU" sz="1000" b="1" i="1" kern="1200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811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Тюменская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2095" algn="ctr" defTabSz="0">
                        <a:spcAft>
                          <a:spcPts val="0"/>
                        </a:spcAft>
                      </a:pPr>
                      <a:r>
                        <a:rPr lang="ru-RU" sz="1000" b="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167,7</a:t>
                      </a:r>
                      <a:endParaRPr lang="ru-RU" sz="1000" b="0" i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23850" algn="ctr" defTabSz="0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17,2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ctr" defTabSz="0" fontAlgn="b"/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100,7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Ханты-Мансийский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2095" algn="ctr" defTabSz="0">
                        <a:spcAft>
                          <a:spcPts val="0"/>
                        </a:spcAft>
                      </a:pPr>
                      <a:r>
                        <a:rPr lang="ru-RU" sz="1000" b="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153,5</a:t>
                      </a:r>
                      <a:endParaRPr lang="ru-RU" sz="1000" b="0" i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23850" algn="ctr" defTabSz="0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11,3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ctr" defTabSz="0" fontAlgn="b"/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92,</a:t>
                      </a:r>
                      <a:r>
                        <a:rPr lang="en-US" sz="1000" b="0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2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Ямало-Ненецкий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2095" algn="ctr" defTabSz="0">
                        <a:spcAft>
                          <a:spcPts val="0"/>
                        </a:spcAft>
                      </a:pPr>
                      <a:r>
                        <a:rPr lang="ru-RU" sz="1000" b="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115,9</a:t>
                      </a:r>
                      <a:endParaRPr lang="ru-RU" sz="1000" b="0" i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23850" algn="ctr" defTabSz="0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13,1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ctr" defTabSz="0" fontAlgn="b"/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69,6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Челябинская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2095" algn="ctr" defTabSz="0">
                        <a:spcAft>
                          <a:spcPts val="0"/>
                        </a:spcAft>
                      </a:pPr>
                      <a:r>
                        <a:rPr lang="ru-RU" sz="1000" b="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140,3</a:t>
                      </a:r>
                      <a:endParaRPr lang="ru-RU" sz="1000" b="0" i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23850" algn="ctr" defTabSz="0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19,8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ctr" defTabSz="0" fontAlgn="b"/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84,3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algn="ctr" defTabSz="0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152,23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8335" algn="ctr" defTabSz="0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10,27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15900" algn="ctr" defTabSz="0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91,4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3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algn="ctr" defTabSz="0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172,91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8335" algn="ctr" defTabSz="0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19,30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15900" algn="ctr" defTabSz="0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103,</a:t>
                      </a:r>
                      <a:r>
                        <a:rPr lang="en-US" sz="1000" b="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 bwMode="auto">
          <a:xfrm>
            <a:off x="1000100" y="5214926"/>
            <a:ext cx="7500990" cy="150022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400" dirty="0" smtClean="0"/>
              <a:t>По состоянию на 1 июля 2012 года в России было зарегистрировано 238,2 тыс. малых предприятий, что на 3,0% больше, чем по состоянию на 1 июля 2011 года. Количество малых предприятий в расчете на 100 тыс. жителей увеличилось на 4,7 ед. и составило 161,5 ед.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0" i="1" u="sng" dirty="0" smtClean="0"/>
              <a:t>не учитываются индивидуальные предприниматели без образования юридического лица и микропредприятия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71414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-15555"/>
            <a:ext cx="62865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Численность занятых на малых предприятиях </a:t>
            </a:r>
          </a:p>
          <a:p>
            <a:r>
              <a:rPr lang="ru-RU" sz="2000" dirty="0" smtClean="0">
                <a:cs typeface="Arial" charset="0"/>
              </a:rPr>
              <a:t>(без микро-) в январе-июне 2012 года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5310352"/>
            <a:ext cx="7786742" cy="114298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dirty="0" smtClean="0"/>
              <a:t>По итогам января-июня 2012 года среднесписочная численность занятых на малых предприятиях в целом по стране выросла на 8,7% по сравнению с аналогичным показателем прошлого года и составила 6 312,9 тыс. человек. Удельный вес работников малых предприятий в общей среднесписочной численности занятых за этот период увеличился на 1,10 п.п. и составил 13,6%.</a:t>
            </a:r>
          </a:p>
          <a:p>
            <a:pPr algn="just"/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0" i="1" u="sng" dirty="0" smtClean="0"/>
              <a:t>не учитываются индивидуальные предприниматели без образования юридического лица и микропредприятия</a:t>
            </a:r>
            <a:endParaRPr lang="ru-RU" sz="1400" b="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187624" y="980728"/>
          <a:ext cx="7072361" cy="4267200"/>
        </p:xfrm>
        <a:graphic>
          <a:graphicData uri="http://schemas.openxmlformats.org/drawingml/2006/table">
            <a:tbl>
              <a:tblPr/>
              <a:tblGrid>
                <a:gridCol w="1928826"/>
                <a:gridCol w="1214446"/>
                <a:gridCol w="1143008"/>
                <a:gridCol w="1000132"/>
                <a:gridCol w="1785949"/>
              </a:tblGrid>
              <a:tr h="36004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Среднесписочная численность работников </a:t>
                      </a:r>
                      <a:r>
                        <a:rPr lang="ru-RU" sz="1100" b="1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МП</a:t>
                      </a:r>
                      <a:endParaRPr lang="ru-RU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Доля занятых на МП в общей среднесписочной</a:t>
                      </a:r>
                      <a:b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численности занятых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91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тыс. чел.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в % к</a:t>
                      </a:r>
                      <a:b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январю-июню 2011 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изменение</a:t>
                      </a:r>
                      <a:b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относительно</a:t>
                      </a:r>
                      <a:b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января-июня 2011 г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.,</a:t>
                      </a:r>
                      <a:r>
                        <a:rPr lang="en-US" sz="1100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п.п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66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Российская</a:t>
                      </a:r>
                      <a:r>
                        <a:rPr lang="ru-RU" sz="1000" b="1" i="1" baseline="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Федерация</a:t>
                      </a:r>
                      <a:endParaRPr lang="ru-RU" sz="1000" i="1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6312,9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108,7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13,6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540385"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1,10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1848,1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110,9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13,9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540385"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1,41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25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727,9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106,3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14,3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540385"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0,85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07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505,3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102,3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13,5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540385"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0,40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904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Северо-Кавказский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168,4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101,7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10,1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54038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0,14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73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1348,1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106,2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13,9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540385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0,88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556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Республика Башкортостан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169,7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101,7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ru-RU" sz="1100" b="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14,5</a:t>
                      </a:r>
                      <a:endParaRPr lang="ru-RU" sz="1000" b="0" i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0,67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Чувашская Республика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spcAft>
                          <a:spcPts val="0"/>
                        </a:spcAft>
                      </a:pPr>
                      <a:r>
                        <a:rPr lang="ru-RU" sz="1100" b="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55,6</a:t>
                      </a:r>
                      <a:endParaRPr lang="ru-RU" sz="1000" b="0" i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100,7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15,6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0,95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Пермский край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spcAft>
                          <a:spcPts val="0"/>
                        </a:spcAft>
                      </a:pPr>
                      <a:r>
                        <a:rPr lang="ru-RU" sz="1100" b="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115,1</a:t>
                      </a:r>
                      <a:endParaRPr lang="ru-RU" sz="1000" b="0" i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94,8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13,1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-0,94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Оренбургская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spcAft>
                          <a:spcPts val="0"/>
                        </a:spcAft>
                      </a:pPr>
                      <a:r>
                        <a:rPr lang="ru-RU" sz="1100" b="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72,8</a:t>
                      </a:r>
                      <a:endParaRPr lang="ru-RU" sz="1000" b="0" i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105,5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10,4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0,56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Уральский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580,5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131,3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12,9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540385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3,01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144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Курганская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39,3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101,1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ru-RU" sz="1100" b="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15,6</a:t>
                      </a:r>
                      <a:endParaRPr lang="ru-RU" sz="1000" b="0" i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0,56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Свердловская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238,3</a:t>
                      </a:r>
                      <a:endParaRPr lang="ru-RU" sz="1000" b="1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150,4</a:t>
                      </a:r>
                      <a:endParaRPr lang="ru-RU" sz="1000" b="1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15,0</a:t>
                      </a:r>
                      <a:endParaRPr lang="ru-RU" sz="1000" b="1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5,01</a:t>
                      </a:r>
                      <a:endParaRPr lang="ru-RU" sz="1000" b="1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811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Тюменская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spcAft>
                          <a:spcPts val="0"/>
                        </a:spcAft>
                      </a:pPr>
                      <a:r>
                        <a:rPr lang="ru-RU" sz="1100" b="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144,2</a:t>
                      </a:r>
                      <a:endParaRPr lang="ru-RU" sz="1000" b="0" i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105,7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9,4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0,35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Ханты-Мансийский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spcAft>
                          <a:spcPts val="0"/>
                        </a:spcAft>
                      </a:pPr>
                      <a:r>
                        <a:rPr lang="ru-RU" sz="1100" b="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61,2</a:t>
                      </a:r>
                      <a:endParaRPr lang="ru-RU" sz="1000" b="0" i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spcAft>
                          <a:spcPts val="0"/>
                        </a:spcAft>
                      </a:pPr>
                      <a:r>
                        <a:rPr lang="ru-RU" sz="1100" b="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105,2</a:t>
                      </a:r>
                      <a:endParaRPr lang="ru-RU" sz="1000" b="0" i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7,9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0,31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Ямало-Ненецкий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spcAft>
                          <a:spcPts val="0"/>
                        </a:spcAft>
                      </a:pPr>
                      <a:r>
                        <a:rPr lang="ru-RU" sz="1100" b="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15,2</a:t>
                      </a:r>
                      <a:endParaRPr lang="ru-RU" sz="1000" b="0" i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spcAft>
                          <a:spcPts val="0"/>
                        </a:spcAft>
                      </a:pPr>
                      <a:r>
                        <a:rPr lang="ru-RU" sz="1100" b="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116,3</a:t>
                      </a:r>
                      <a:endParaRPr lang="ru-RU" sz="1000" b="0" i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4,7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0,57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Челябинская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spcAft>
                          <a:spcPts val="0"/>
                        </a:spcAft>
                      </a:pPr>
                      <a:r>
                        <a:rPr lang="ru-RU" sz="1100" b="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158,7</a:t>
                      </a:r>
                      <a:endParaRPr lang="ru-RU" sz="1000" b="0" i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ctr">
                        <a:spcAft>
                          <a:spcPts val="0"/>
                        </a:spcAft>
                      </a:pPr>
                      <a:r>
                        <a:rPr lang="ru-RU" sz="1100" b="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146,5</a:t>
                      </a:r>
                      <a:endParaRPr lang="ru-RU" sz="1000" b="0" i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ru-RU" sz="1100" b="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14,3</a:t>
                      </a:r>
                      <a:endParaRPr lang="ru-RU" sz="1000" b="0" i="1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ct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4,43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828,1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106,4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13,6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540385"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0,78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3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306,6</a:t>
                      </a:r>
                      <a:endParaRPr lang="ru-RU" sz="1000" b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99,7</a:t>
                      </a:r>
                      <a:endParaRPr lang="ru-RU" sz="1000" b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13,7</a:t>
                      </a:r>
                      <a:endParaRPr lang="ru-RU" sz="1000" b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540385"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-0,24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-24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-24"/>
            <a:ext cx="58579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Оборот малых предприятий </a:t>
            </a:r>
          </a:p>
          <a:p>
            <a:r>
              <a:rPr lang="ru-RU" sz="2000" dirty="0" smtClean="0">
                <a:cs typeface="Arial" charset="0"/>
              </a:rPr>
              <a:t>(без микро-) в январе-июне 2012 года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5286388"/>
            <a:ext cx="7786742" cy="114300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400" dirty="0" smtClean="0"/>
              <a:t>Общий объем оборота малых предприятий в Российской Федерации в 1 полугодии 2012 года составил 6 543,3 млрд. рублей, что на 21,8% выше аналогичного показателя 2011 года (</a:t>
            </a:r>
            <a:r>
              <a:rPr lang="ru-RU" sz="1400" u="sng" dirty="0" smtClean="0"/>
              <a:t>с учетом индекса потребительских цен рост показателя составил 16,8%</a:t>
            </a:r>
            <a:r>
              <a:rPr lang="ru-RU" sz="1400" dirty="0" smtClean="0"/>
              <a:t>).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0" i="1" u="sng" dirty="0" smtClean="0"/>
              <a:t>не учитываются индивидуальные предприниматели без образования юридического лица и микропредприятия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357290" y="980728"/>
          <a:ext cx="7072362" cy="3950970"/>
        </p:xfrm>
        <a:graphic>
          <a:graphicData uri="http://schemas.openxmlformats.org/drawingml/2006/table">
            <a:tbl>
              <a:tblPr/>
              <a:tblGrid>
                <a:gridCol w="2007475"/>
                <a:gridCol w="1900916"/>
                <a:gridCol w="1900916"/>
                <a:gridCol w="1263055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Объем оборота в январе-июне 2012 г.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8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млн. руб.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на душу населения,</a:t>
                      </a:r>
                      <a:b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руб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в % к </a:t>
                      </a:r>
                      <a:b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январю-июню 2011 г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66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Российская</a:t>
                      </a:r>
                      <a:r>
                        <a:rPr lang="ru-RU" sz="1000" b="1" i="1" baseline="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Федерация</a:t>
                      </a:r>
                      <a:endParaRPr lang="ru-RU" sz="1000" i="1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6 543 349,2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45 739,7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396240"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116,8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2 463 543,5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63 925,7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396240"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115,6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25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737 292,3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53 974,0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396240"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114,7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07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484 904,1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34 925,3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396240"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118,6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904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Северо-Кавказский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124 202,5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13 083,7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39624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114,9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73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1 169 066,3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39 215,3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39624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113,8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556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Республика Башкортостан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 defTabSz="0"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156 739,2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0" fontAlgn="b">
                        <a:tabLst>
                          <a:tab pos="0" algn="l"/>
                        </a:tabLst>
                      </a:pPr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38 565,4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ru-RU" sz="1100" b="0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107,0</a:t>
                      </a:r>
                      <a:endParaRPr lang="ru-RU" sz="1100" b="0" i="1" kern="1200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Чувашская Республика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 defTabSz="0"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32 668,5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0" fontAlgn="b">
                        <a:tabLst>
                          <a:tab pos="0" algn="l"/>
                        </a:tabLst>
                      </a:pPr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26 197,4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ru-RU" sz="1100" b="0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132,1</a:t>
                      </a:r>
                      <a:endParaRPr lang="ru-RU" sz="1100" b="0" i="1" kern="1200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Пермский край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 defTabSz="0"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90 919,5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0" fontAlgn="b">
                        <a:tabLst>
                          <a:tab pos="0" algn="l"/>
                        </a:tabLst>
                      </a:pPr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34 556,1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ru-RU" sz="1100" b="0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94,4</a:t>
                      </a:r>
                      <a:endParaRPr lang="ru-RU" sz="1100" b="0" i="1" kern="1200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Оренбургская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 defTabSz="0"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42 789,0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0" fontAlgn="b">
                        <a:tabLst>
                          <a:tab pos="0" algn="l"/>
                        </a:tabLst>
                      </a:pPr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21 144,3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ru-RU" sz="1100" b="0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106,8</a:t>
                      </a:r>
                      <a:endParaRPr lang="ru-RU" sz="1100" b="0" i="1" kern="1200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Уральский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637 324,9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52 483,1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39624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140,7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144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Курганская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 defTabSz="0"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19 648,4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0" fontAlgn="b">
                        <a:tabLst>
                          <a:tab pos="0" algn="l"/>
                        </a:tabLst>
                      </a:pPr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21 922,6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ru-RU" sz="1100" b="0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104,0</a:t>
                      </a:r>
                      <a:endParaRPr lang="ru-RU" sz="1100" b="0" i="1" kern="1200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Свердловская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 defTabSz="0"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251 641,9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0" fontAlgn="b">
                        <a:tabLst>
                          <a:tab pos="0" algn="l"/>
                        </a:tabLst>
                      </a:pPr>
                      <a:r>
                        <a:rPr lang="ru-RU" sz="1100" b="1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58 418,2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ru-RU" sz="1100" b="1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165,3</a:t>
                      </a:r>
                      <a:endParaRPr lang="ru-RU" sz="1100" b="1" i="1" kern="1200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811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Тюменская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 defTabSz="0"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202 424,0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0" fontAlgn="b">
                        <a:tabLst>
                          <a:tab pos="0" algn="l"/>
                        </a:tabLst>
                      </a:pPr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58 513,6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ru-RU" sz="1100" b="0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119,1</a:t>
                      </a:r>
                      <a:endParaRPr lang="ru-RU" sz="1100" b="0" i="1" kern="1200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Ханты-Мансийский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 defTabSz="0"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101 545,6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0" fontAlgn="b">
                        <a:tabLst>
                          <a:tab pos="0" algn="l"/>
                        </a:tabLst>
                      </a:pPr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65 041,7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ru-RU" sz="1100" b="0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118,6</a:t>
                      </a:r>
                      <a:endParaRPr lang="ru-RU" sz="1100" b="0" i="1" kern="1200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Ямало-Ненецкий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 defTabSz="0"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19 647,8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0" fontAlgn="b">
                        <a:tabLst>
                          <a:tab pos="0" algn="l"/>
                        </a:tabLst>
                      </a:pPr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36 </a:t>
                      </a:r>
                      <a:r>
                        <a:rPr lang="ru-RU" sz="1100" b="0" i="1" kern="12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618,3</a:t>
                      </a:r>
                      <a:endParaRPr lang="ru-RU" sz="1100" b="0" i="1" kern="1200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ctr" defTabSz="0"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113,5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Челябинская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 defTabSz="0"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ru-RU" sz="1100" b="0" i="1" kern="12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163 610,5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0" fontAlgn="b">
                        <a:tabLst>
                          <a:tab pos="0" algn="l"/>
                        </a:tabLst>
                      </a:pPr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47 012,6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ctr" defTabSz="0"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ru-RU" sz="11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146,7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678 232,6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35 212,9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396240"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111,7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3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248 783,1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39 704,7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39624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110,8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-15555"/>
            <a:ext cx="628654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Инвестиции в основной капитал на малых предприятиях </a:t>
            </a:r>
          </a:p>
          <a:p>
            <a:r>
              <a:rPr lang="ru-RU" sz="2000" dirty="0" smtClean="0">
                <a:cs typeface="Arial" charset="0"/>
              </a:rPr>
              <a:t>(без микро-) в январе-июне 2012 года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5429264"/>
            <a:ext cx="7786742" cy="114298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400" dirty="0" smtClean="0"/>
              <a:t>Объем инвестиций в основной капитал на малых предприятиях в 1 полугодии  2012 года в целом по Российской Федерации составил 139 293,0 млн. рублей, что на 41,9% выше аналогичного показателя 2011 года (</a:t>
            </a:r>
            <a:r>
              <a:rPr lang="ru-RU" sz="1400" u="sng" dirty="0" smtClean="0"/>
              <a:t>с учетом индекса потребительских цен рост показателя составил 36,1%</a:t>
            </a:r>
            <a:r>
              <a:rPr lang="ru-RU" sz="1400" dirty="0" smtClean="0"/>
              <a:t>).</a:t>
            </a:r>
            <a:endParaRPr lang="ru-RU" sz="1100" i="1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0" i="1" u="sng" dirty="0" smtClean="0">
                <a:solidFill>
                  <a:schemeClr val="tx1"/>
                </a:solidFill>
                <a:latin typeface="Arial" charset="0"/>
              </a:rPr>
              <a:t>не учитываются индивидуальные предприниматели без образования юридического лица и микропредприятия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187624" y="1129640"/>
          <a:ext cx="7072362" cy="4099560"/>
        </p:xfrm>
        <a:graphic>
          <a:graphicData uri="http://schemas.openxmlformats.org/drawingml/2006/table">
            <a:tbl>
              <a:tblPr/>
              <a:tblGrid>
                <a:gridCol w="2007475"/>
                <a:gridCol w="1900916"/>
                <a:gridCol w="1900916"/>
                <a:gridCol w="1263055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Объем инвестиций в основной капитал на МП</a:t>
                      </a:r>
                      <a:b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в январе-июне 2012 г.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8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млн. руб.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на душу населения, руб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в %</a:t>
                      </a:r>
                      <a:b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к январю-июню </a:t>
                      </a:r>
                      <a:b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2011 г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66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Российская</a:t>
                      </a:r>
                      <a:r>
                        <a:rPr lang="ru-RU" sz="1000" b="1" i="1" baseline="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Федерация</a:t>
                      </a:r>
                      <a:endParaRPr lang="ru-RU" sz="1000" i="1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 defTabSz="0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139 293,0</a:t>
                      </a:r>
                      <a:endParaRPr lang="ru-RU" sz="1000" b="1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973,7</a:t>
                      </a:r>
                      <a:endParaRPr lang="ru-RU" sz="1000" b="1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136,1</a:t>
                      </a:r>
                      <a:endParaRPr lang="ru-RU" sz="1000" b="1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 defTabSz="0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34 572,0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897,1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166,6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25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 defTabSz="0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8 642,8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632,7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166,3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07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 defTabSz="0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22 186,7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1 598,0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107,1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904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Северо-Кавказский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 defTabSz="0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3 839,5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404,5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191,5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73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 defTabSz="0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33 602,6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1 127,2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130,9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556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Республика Башкортостан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 defTabSz="0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4 527,5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latin typeface="Times New Roman"/>
                        </a:rPr>
                        <a:t>1 114,0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122,4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Чувашская Республика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 defTabSz="0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752,1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latin typeface="Times New Roman"/>
                        </a:rPr>
                        <a:t>603,1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179,3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Пермский край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 defTabSz="0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994,8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latin typeface="Times New Roman"/>
                        </a:rPr>
                        <a:t>378,1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113,0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Оренбургская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 defTabSz="0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1 961,1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latin typeface="Times New Roman"/>
                        </a:rPr>
                        <a:t>969,1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125,5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Уральский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 defTabSz="0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8 300,0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683,5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151,6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144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Курганская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 defTabSz="0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777,0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867,0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88,3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Свердловская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 defTabSz="0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2 795,0</a:t>
                      </a:r>
                      <a:endParaRPr lang="ru-RU" sz="1000" b="1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648,8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158,3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811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Тюменская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 defTabSz="0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1 861,4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538,1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92,2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Ханты-Мансийский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 defTabSz="0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763,1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488,8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251,0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Ямало-Ненецкий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 defTabSz="0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415,8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774,9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38,6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Челябинская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 defTabSz="0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2 866,6</a:t>
                      </a:r>
                      <a:endParaRPr lang="ru-RU" sz="1000" b="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823,7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+mn-cs"/>
                        </a:rPr>
                        <a:t>351,7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 defTabSz="0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23 721,2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1 231,6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120,4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3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 defTabSz="0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4 428,2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706,7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156,3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2052" name="Rectangle 12"/>
          <p:cNvSpPr>
            <a:spLocks noChangeArrowheads="1"/>
          </p:cNvSpPr>
          <p:nvPr/>
        </p:nvSpPr>
        <p:spPr bwMode="auto">
          <a:xfrm>
            <a:off x="0" y="59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3" name="Rectangle 16"/>
          <p:cNvSpPr>
            <a:spLocks noChangeArrowheads="1"/>
          </p:cNvSpPr>
          <p:nvPr/>
        </p:nvSpPr>
        <p:spPr bwMode="auto">
          <a:xfrm>
            <a:off x="971550" y="26368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800" dirty="0">
                <a:solidFill>
                  <a:srgbClr val="FF9933"/>
                </a:solidFill>
              </a:rPr>
              <a:t>Спасибо за внимание!</a:t>
            </a:r>
          </a:p>
          <a:p>
            <a:pPr algn="ctr"/>
            <a:endParaRPr lang="ru-RU" sz="4800" b="0" dirty="0">
              <a:solidFill>
                <a:srgbClr val="FF9933"/>
              </a:solidFill>
            </a:endParaRPr>
          </a:p>
          <a:p>
            <a:pPr algn="r"/>
            <a:r>
              <a:rPr lang="ru-RU" b="0" dirty="0">
                <a:solidFill>
                  <a:srgbClr val="002060"/>
                </a:solidFill>
              </a:rPr>
              <a:t>Владимир Буев,</a:t>
            </a:r>
          </a:p>
          <a:p>
            <a:pPr algn="r"/>
            <a:r>
              <a:rPr lang="ru-RU" b="0" dirty="0">
                <a:solidFill>
                  <a:srgbClr val="002060"/>
                </a:solidFill>
              </a:rPr>
              <a:t>вице-президент НИСИПП</a:t>
            </a:r>
          </a:p>
        </p:txBody>
      </p:sp>
      <p:sp>
        <p:nvSpPr>
          <p:cNvPr id="2054" name="Rectangle 19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18"/>
          <p:cNvGraphicFramePr>
            <a:graphicFrameLocks noChangeAspect="1"/>
          </p:cNvGraphicFramePr>
          <p:nvPr/>
        </p:nvGraphicFramePr>
        <p:xfrm>
          <a:off x="827088" y="5661025"/>
          <a:ext cx="2663825" cy="935038"/>
        </p:xfrm>
        <a:graphic>
          <a:graphicData uri="http://schemas.openxmlformats.org/presentationml/2006/ole">
            <p:oleObj spid="_x0000_s2050" name="Рисунок" r:id="rId3" imgW="1838325" imgH="638175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2052" name="Rectangle 12"/>
          <p:cNvSpPr>
            <a:spLocks noChangeArrowheads="1"/>
          </p:cNvSpPr>
          <p:nvPr/>
        </p:nvSpPr>
        <p:spPr bwMode="auto">
          <a:xfrm>
            <a:off x="0" y="59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3" name="Rectangle 16"/>
          <p:cNvSpPr>
            <a:spLocks noChangeArrowheads="1"/>
          </p:cNvSpPr>
          <p:nvPr/>
        </p:nvSpPr>
        <p:spPr bwMode="auto">
          <a:xfrm>
            <a:off x="971550" y="26368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0" dirty="0">
              <a:solidFill>
                <a:srgbClr val="002060"/>
              </a:solidFill>
            </a:endParaRPr>
          </a:p>
        </p:txBody>
      </p:sp>
      <p:sp>
        <p:nvSpPr>
          <p:cNvPr id="2054" name="Rectangle 19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18"/>
          <p:cNvGraphicFramePr>
            <a:graphicFrameLocks noChangeAspect="1"/>
          </p:cNvGraphicFramePr>
          <p:nvPr/>
        </p:nvGraphicFramePr>
        <p:xfrm>
          <a:off x="827088" y="5661025"/>
          <a:ext cx="2663825" cy="935038"/>
        </p:xfrm>
        <a:graphic>
          <a:graphicData uri="http://schemas.openxmlformats.org/presentationml/2006/ole">
            <p:oleObj spid="_x0000_s20482" name="Рисунок" r:id="rId3" imgW="1838325" imgH="638175" progId="Word.Picture.8">
              <p:embed/>
            </p:oleObj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2286000" y="1340768"/>
          <a:ext cx="5166320" cy="352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2052" name="Rectangle 12"/>
          <p:cNvSpPr>
            <a:spLocks noChangeArrowheads="1"/>
          </p:cNvSpPr>
          <p:nvPr/>
        </p:nvSpPr>
        <p:spPr bwMode="auto">
          <a:xfrm>
            <a:off x="0" y="59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3" name="Rectangle 16"/>
          <p:cNvSpPr>
            <a:spLocks noChangeArrowheads="1"/>
          </p:cNvSpPr>
          <p:nvPr/>
        </p:nvSpPr>
        <p:spPr bwMode="auto">
          <a:xfrm>
            <a:off x="971550" y="26368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0" dirty="0">
              <a:solidFill>
                <a:srgbClr val="002060"/>
              </a:solidFill>
            </a:endParaRPr>
          </a:p>
        </p:txBody>
      </p:sp>
      <p:sp>
        <p:nvSpPr>
          <p:cNvPr id="2054" name="Rectangle 19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18"/>
          <p:cNvGraphicFramePr>
            <a:graphicFrameLocks noChangeAspect="1"/>
          </p:cNvGraphicFramePr>
          <p:nvPr/>
        </p:nvGraphicFramePr>
        <p:xfrm>
          <a:off x="827088" y="5661025"/>
          <a:ext cx="2663825" cy="935038"/>
        </p:xfrm>
        <a:graphic>
          <a:graphicData uri="http://schemas.openxmlformats.org/presentationml/2006/ole">
            <p:oleObj spid="_x0000_s21506" name="Рисунок" r:id="rId3" imgW="1838325" imgH="638175" progId="Word.Picture.8">
              <p:embed/>
            </p:oleObj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2286000" y="1340768"/>
          <a:ext cx="5166320" cy="352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2052" name="Rectangle 12"/>
          <p:cNvSpPr>
            <a:spLocks noChangeArrowheads="1"/>
          </p:cNvSpPr>
          <p:nvPr/>
        </p:nvSpPr>
        <p:spPr bwMode="auto">
          <a:xfrm>
            <a:off x="0" y="59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3" name="Rectangle 16"/>
          <p:cNvSpPr>
            <a:spLocks noChangeArrowheads="1"/>
          </p:cNvSpPr>
          <p:nvPr/>
        </p:nvSpPr>
        <p:spPr bwMode="auto">
          <a:xfrm>
            <a:off x="971550" y="26368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0" dirty="0">
              <a:solidFill>
                <a:srgbClr val="002060"/>
              </a:solidFill>
            </a:endParaRPr>
          </a:p>
        </p:txBody>
      </p:sp>
      <p:sp>
        <p:nvSpPr>
          <p:cNvPr id="2054" name="Rectangle 19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18"/>
          <p:cNvGraphicFramePr>
            <a:graphicFrameLocks noChangeAspect="1"/>
          </p:cNvGraphicFramePr>
          <p:nvPr/>
        </p:nvGraphicFramePr>
        <p:xfrm>
          <a:off x="827088" y="5661025"/>
          <a:ext cx="2663825" cy="935038"/>
        </p:xfrm>
        <a:graphic>
          <a:graphicData uri="http://schemas.openxmlformats.org/presentationml/2006/ole">
            <p:oleObj spid="_x0000_s22530" name="Рисунок" r:id="rId3" imgW="1838325" imgH="638175" progId="Word.Picture.8">
              <p:embed/>
            </p:oleObj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2286000" y="1340768"/>
          <a:ext cx="5238328" cy="352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853</Words>
  <Application>Microsoft Office PowerPoint</Application>
  <PresentationFormat>Экран (4:3)</PresentationFormat>
  <Paragraphs>388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Оформление по умолчанию</vt:lpstr>
      <vt:lpstr>Рисунок</vt:lpstr>
      <vt:lpstr>РОССИЙСКИЕ МАЛЫЕ ПРЕДПРИЯТИЯ В ЯНВАРЕ-ИЮНЕ 2012 ГОДА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nisse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МАЛОЕ ПРЕДПРИНИМАТЕЛЬСТВО В РЕГИОНАХ РОССИИ В 2009 ГОДУ</dc:title>
  <dc:creator>Александр Шамрай</dc:creator>
  <cp:lastModifiedBy>user</cp:lastModifiedBy>
  <cp:revision>120</cp:revision>
  <dcterms:created xsi:type="dcterms:W3CDTF">2010-04-27T16:22:00Z</dcterms:created>
  <dcterms:modified xsi:type="dcterms:W3CDTF">2012-10-31T13:17:23Z</dcterms:modified>
</cp:coreProperties>
</file>